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421" r:id="rId3"/>
    <p:sldId id="439" r:id="rId4"/>
    <p:sldId id="438" r:id="rId5"/>
    <p:sldId id="457" r:id="rId6"/>
    <p:sldId id="422" r:id="rId7"/>
    <p:sldId id="423" r:id="rId8"/>
    <p:sldId id="424" r:id="rId9"/>
    <p:sldId id="440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4" r:id="rId18"/>
    <p:sldId id="425" r:id="rId19"/>
    <p:sldId id="433" r:id="rId20"/>
    <p:sldId id="450" r:id="rId21"/>
    <p:sldId id="451" r:id="rId22"/>
    <p:sldId id="452" r:id="rId23"/>
    <p:sldId id="455" r:id="rId24"/>
    <p:sldId id="456" r:id="rId25"/>
    <p:sldId id="437" r:id="rId26"/>
    <p:sldId id="436" r:id="rId27"/>
    <p:sldId id="419" r:id="rId28"/>
    <p:sldId id="401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24" autoAdjust="0"/>
    <p:restoredTop sz="94681" autoAdjust="0"/>
  </p:normalViewPr>
  <p:slideViewPr>
    <p:cSldViewPr>
      <p:cViewPr>
        <p:scale>
          <a:sx n="50" d="100"/>
          <a:sy n="50" d="100"/>
        </p:scale>
        <p:origin x="-1986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87383-EDE5-4BF8-A891-86C0097A0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557EA-0161-466B-A3CE-299E75CBF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8B598-A7CF-449E-B77D-8DDC1FF77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6D1A1-AC12-4352-B291-0AEA44C615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89ED3-9B9D-4CA1-94BF-EC90F1B8C1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C9975-FF38-447E-B8C5-B3853D8D2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32A92-23E4-48F1-96ED-27F4B1A3E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5BC8C-6D4A-4F4B-911E-395A2AB12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6FC25-AEC8-42E8-94A6-B39C79215B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4A8E-7CB5-48BA-A5BC-3DCB4EE63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9AEB0-037C-40F8-8240-3E1966BD6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0FC7B-97B8-416C-8BA9-50EC0536E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059DF03-9620-4C36-8DCC-7257AE64D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zakevich.olga@gmail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siberian-lang.srcc.msu.r/" TargetMode="External"/><Relationship Id="rId4" Type="http://schemas.openxmlformats.org/officeDocument/2006/relationships/hyperlink" Target="http://www.lcl.srcc.msu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00274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8101013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3600" i="1" dirty="0">
                <a:solidFill>
                  <a:schemeClr val="bg1"/>
                </a:solidFill>
              </a:rPr>
              <a:t>Рассказы о шаманах в автобиографиях и семейных преданиях автохтонного населения Сибири</a:t>
            </a: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en-US" sz="36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r>
              <a:rPr lang="ru-RU" sz="2800" i="1" dirty="0">
                <a:solidFill>
                  <a:schemeClr val="bg1"/>
                </a:solidFill>
                <a:cs typeface="+mn-cs"/>
              </a:rPr>
              <a:t>Казакевич О.А.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cs typeface="+mn-cs"/>
                <a:hlinkClick r:id="rId3"/>
              </a:rPr>
              <a:t>kazakevich.olga@gmail.com</a:t>
            </a:r>
            <a:r>
              <a:rPr lang="en-US" sz="2400" i="1" dirty="0">
                <a:solidFill>
                  <a:schemeClr val="bg1"/>
                </a:solidFill>
                <a:cs typeface="+mn-cs"/>
              </a:rPr>
              <a:t> </a:t>
            </a: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hlinkClick r:id="rId4"/>
              </a:rPr>
              <a:t>http://www.lcl.srcc.msu.ru</a:t>
            </a:r>
            <a:endParaRPr lang="ru-RU" sz="2400" i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i="1" dirty="0">
                <a:solidFill>
                  <a:schemeClr val="bg1"/>
                </a:solidFill>
                <a:cs typeface="+mn-cs"/>
                <a:hlinkClick r:id="rId5"/>
              </a:rPr>
              <a:t>http://www.siberian-lang.srcc.msu.r</a:t>
            </a:r>
            <a:endParaRPr lang="ru-RU" sz="2400" i="1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i="1" dirty="0">
                <a:solidFill>
                  <a:schemeClr val="bg1"/>
                </a:solidFill>
                <a:cs typeface="+mn-cs"/>
              </a:rPr>
              <a:t>Елец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05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.2014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Содержимое 3" descr="IMG_9608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28600" y="0"/>
            <a:ext cx="10287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1010045c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297113" y="0"/>
            <a:ext cx="496252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692150"/>
            <a:ext cx="8424862" cy="587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cs typeface="+mn-cs"/>
              </a:rPr>
              <a:t>Три шамана (Келлог 2005) </a:t>
            </a:r>
          </a:p>
          <a:p>
            <a:pPr>
              <a:defRPr/>
            </a:pPr>
            <a:endParaRPr lang="ru-RU" sz="28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&lt;…&gt;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(4)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тоже на </a:t>
            </a:r>
            <a:r>
              <a:rPr lang="ru-RU" sz="2400" b="1" dirty="0" err="1">
                <a:solidFill>
                  <a:schemeClr val="bg1"/>
                </a:solidFill>
                <a:cs typeface="+mn-cs"/>
              </a:rPr>
              <a:t>Дынде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 мы жили.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(5) Тында̄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қын ме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илʼысө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(6)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нымты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қө̄ный, ә, қө̄ный қуп тӱ̄сʼыт тыннынты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(7)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сумпықонто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χ тӱ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сʼыт тыннынты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(8)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ме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мықыт қө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нӓн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ай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илʼысө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̄тын. </a:t>
            </a:r>
            <a:r>
              <a:rPr lang="pt-BR" sz="2400" dirty="0">
                <a:solidFill>
                  <a:schemeClr val="bg1"/>
                </a:solidFill>
                <a:cs typeface="+mn-cs"/>
              </a:rPr>
              <a:t>(9) уккур сёйқумый. (10)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как же сказат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ь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шаман-то…</a:t>
            </a:r>
            <a:endParaRPr lang="en-US" sz="2400" b="1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&lt;…&gt;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(4) Тоже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Дынде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мы жили. (5)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Дынде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мы жили. (6) Там с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Елогуя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кетский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э-э, кет [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=кетский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человек] пришел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Дынду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(7) Чтобы шаманить (он) пришел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Дынду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(8) У нас кеты тоже жили. (9) Один селькупский… (10)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Как же сказать шаман-то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…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cs typeface="+mn-cs"/>
              </a:rPr>
              <a:t>	</a:t>
            </a:r>
          </a:p>
          <a:p>
            <a:pPr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692150"/>
            <a:ext cx="8424862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 (11)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тыпы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 (12) э̄ˀ,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тә̄тыпы.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(13)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ты̄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тә̄тыпы қө̄нӓң тӱ̄сʼит тыннынты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(14)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тқын мунтың таққалі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йсө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тә̄тыпыт.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(15)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э̄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сёйқумый тә̄тыпы, 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қө̄ный тә̄тыпы,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… (16) э̄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байә </a:t>
            </a:r>
            <a:r>
              <a:rPr lang="ru-RU" sz="2400" b="1" i="1" dirty="0">
                <a:solidFill>
                  <a:schemeClr val="bg1"/>
                </a:solidFill>
                <a:cs typeface="+mn-cs"/>
              </a:rPr>
              <a:t>ой этот, как его, эвенкийский, в общем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…</a:t>
            </a: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(17)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Помпак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 (11) Шаман.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 (12) Да, шаман. (13) С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Елогуя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сюда один шаман кет пришел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Дынду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(14) В одном чуме все собрались шаманы. (15) Один э-э селькупский шаман, один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кетский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шаман,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а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один… (16)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Ээ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человек, </a:t>
            </a:r>
            <a:r>
              <a:rPr lang="ru-RU" sz="2400" b="1" i="1" dirty="0">
                <a:solidFill>
                  <a:schemeClr val="bg1"/>
                </a:solidFill>
                <a:cs typeface="+mn-cs"/>
              </a:rPr>
              <a:t>ой, этот, как его, эвенкийский в общем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… </a:t>
            </a: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b="1" dirty="0">
                <a:solidFill>
                  <a:schemeClr val="bg1"/>
                </a:solidFill>
                <a:cs typeface="+mn-cs"/>
              </a:rPr>
              <a:t>—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(17) Эвенк.</a:t>
            </a:r>
            <a:r>
              <a:rPr lang="ru-RU" sz="2400" b="1" dirty="0">
                <a:cs typeface="+mn-cs"/>
              </a:rPr>
              <a:t>— </a:t>
            </a:r>
            <a:r>
              <a:rPr lang="ru-RU" sz="2400" dirty="0">
                <a:cs typeface="+mn-cs"/>
              </a:rPr>
              <a:t>(17) Эвенк.</a:t>
            </a:r>
            <a:endParaRPr lang="ru-RU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	</a:t>
            </a:r>
          </a:p>
          <a:p>
            <a:pPr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357188"/>
            <a:ext cx="8424862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(18)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Помпаль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тыпы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(19)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қор 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тыпы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таққалі̄йсө̄т.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(20)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Пӯн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нільчың мө̄т сьӱньчо̄қын ө̄мтысө̄т.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(21)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Қумыт коччы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тӱ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̄тын. (22)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Мунтың 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уккур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тӱ̄сө̄тын.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(23)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Иман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қумый қумын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ӣнян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—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мунтың нымты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мтысө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(24)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Ылна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қумыт 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тыммө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ттэльчысө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̄тын. (25) 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тӱ̄пий,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Келлог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нө̄ны тӱ̄пий қө̄нӓң тә̄тыпыт, тө̄ққон паңысӓ.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— (18) Эвенкийский шаман. (19) Три шамана (20) Потом они так в чуме сидели. (21) Люди многие пришли. (22) Все в один, (в) один чум пришли. (23) Женщины, мужчины [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=человеческие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люди], дети – все там сидели. (24) Вон те люди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расшаманились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(25) А с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Елогуя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пришедший, из Келлога, с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Елогуя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пришедший кет шаманов позади ножом…</a:t>
            </a:r>
          </a:p>
          <a:p>
            <a:pPr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28625"/>
            <a:ext cx="9144000" cy="6858000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357188"/>
            <a:ext cx="8424862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(26)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ман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мыта,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нік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тә̄тыпытта, коймып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коймытысь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коймытысит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(27)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пӯн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паңысӓ тәп пӓрқалсыт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	 (28)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мәный қуп по̄н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нымты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ныны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понӓ миссалсыт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(29)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ман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нымты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кыпа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э̄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сʼаң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(30) мат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сомаң маннымпысʼаң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(31)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а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тонна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то̄тыпын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тыпын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мунтык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коймыттысө̄тын по̄т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коймыттысө̄тын мунтык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(32)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қутый тымты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̄сын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мунтың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э̄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тәпытын мықын</a:t>
            </a:r>
            <a:endParaRPr lang="ru-RU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(26) Я вроде так (думала), шаманят, песню пел, пел. (27) Потом ножом он проткнул (себя). (28) </a:t>
            </a:r>
            <a:r>
              <a:rPr lang="ru-RU" sz="2400" i="1" dirty="0">
                <a:solidFill>
                  <a:schemeClr val="bg1"/>
                </a:solidFill>
                <a:cs typeface="+mn-cs"/>
              </a:rPr>
              <a:t>А 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другой человек там потом (нож) наружу вытащил. (29) Я тогда маленькая была, (30) я хорошо смотрела. (31) </a:t>
            </a:r>
            <a:r>
              <a:rPr lang="ru-RU" sz="2400" i="1" dirty="0">
                <a:solidFill>
                  <a:schemeClr val="bg1"/>
                </a:solidFill>
                <a:cs typeface="+mn-cs"/>
              </a:rPr>
              <a:t>А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те шаманы, шаманы все пели потом, пели все. (32) Передник, там железки все были у них.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714375"/>
            <a:ext cx="84248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(33)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пе̄мит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ай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туx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нільчий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кә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сысӓ ыльқын мунтың ме̄пий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. (34) 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тәпыт нильчий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тэтамытын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!(35)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по̄н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̄тыпытті̄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йсө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̄тын, </a:t>
            </a:r>
            <a:r>
              <a:rPr lang="ru-RU" sz="2400" b="1" i="1" dirty="0">
                <a:solidFill>
                  <a:schemeClr val="bg1"/>
                </a:solidFill>
                <a:cs typeface="+mn-cs"/>
              </a:rPr>
              <a:t>целый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муқултірий че̄льы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нің сумпысө̄тын.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(36)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ӱ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тыльлө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қот тә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тыпылі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ныны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мунтың понӓ тантылӓ мунтың </a:t>
            </a:r>
            <a:r>
              <a:rPr lang="ru-RU" sz="2400" b="1" i="1" dirty="0">
                <a:solidFill>
                  <a:schemeClr val="bg1"/>
                </a:solidFill>
                <a:cs typeface="+mn-cs"/>
              </a:rPr>
              <a:t>каждый</a:t>
            </a:r>
            <a:r>
              <a:rPr lang="ru-RU" sz="2400" b="1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қум онты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мө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тқынты моқонӓ қә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нқылисө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̄тын.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  <a:cs typeface="+mn-cs"/>
            </a:endParaRP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cs typeface="+mn-cs"/>
              </a:rPr>
              <a:t>(33) По низу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бокарей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тоже железом все сделано. (34) А они такие вещи! (35) Потом вот шаманы (вдоволь) 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нашаманились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</a:t>
            </a:r>
            <a:r>
              <a:rPr lang="ru-RU" sz="2400" i="1" dirty="0">
                <a:solidFill>
                  <a:schemeClr val="bg1"/>
                </a:solidFill>
                <a:cs typeface="+mn-cs"/>
              </a:rPr>
              <a:t>целый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, целый день так пели [</a:t>
            </a:r>
            <a:r>
              <a:rPr lang="ru-RU" sz="2400" dirty="0" err="1">
                <a:solidFill>
                  <a:schemeClr val="bg1"/>
                </a:solidFill>
                <a:cs typeface="+mn-cs"/>
              </a:rPr>
              <a:t>=шаманили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]. (36) К вечеру шаманы </a:t>
            </a:r>
            <a:r>
              <a:rPr lang="ru-RU" sz="2400" i="1" dirty="0">
                <a:solidFill>
                  <a:schemeClr val="bg1"/>
                </a:solidFill>
                <a:cs typeface="+mn-cs"/>
              </a:rPr>
              <a:t>и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потом все, на улицу выйдя, все &lt;</a:t>
            </a:r>
            <a:r>
              <a:rPr lang="ru-RU" sz="2400" i="1" dirty="0">
                <a:solidFill>
                  <a:schemeClr val="bg1"/>
                </a:solidFill>
                <a:cs typeface="+mn-cs"/>
              </a:rPr>
              <a:t>каждый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человек&gt; в свой чум домой разошлись.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 </a:t>
            </a:r>
            <a:r>
              <a:rPr lang="ru-RU" sz="2400" dirty="0">
                <a:solidFill>
                  <a:schemeClr val="bg1"/>
                </a:solidFill>
                <a:cs typeface="+mn-cs"/>
              </a:rPr>
              <a:t> 	</a:t>
            </a:r>
          </a:p>
          <a:p>
            <a:pPr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  <a:p>
            <a:pPr>
              <a:defRPr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IMG_148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323850" y="34925"/>
            <a:ext cx="10440988" cy="68294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85750" y="1643063"/>
            <a:ext cx="84248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Семейные предания о жизни и деяниях предков-шаманов нередко похожи на легенды.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Содержимое 2" descr="IMG_2203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174625" y="0"/>
            <a:ext cx="102885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1214438"/>
            <a:ext cx="8424862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На материале автобиографических рассказов и семейных преданий селькупов, кетов и западных эвенков, записанных на протяжении последних полутора десятилетий, предполагается рассмотреть, в какой форме и до какой степени фигура шамана и шаманские практики, бывшие когда-то важнейшей составляющей традиционной культуры автохтонного населения, Сибири, продолжают жить если не в повседневности, то, по крайней мере, в людской памяти</a:t>
            </a:r>
            <a:r>
              <a:rPr lang="ru-RU" sz="2800"/>
              <a:t>. </a:t>
            </a:r>
            <a:endParaRPr lang="ru-RU" sz="32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95288" y="285750"/>
            <a:ext cx="8424862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«Когда раскулачивали, моего деда Таму в Туруханск отвезли, в подземную тюрьму посадили. Камера без окон, без дверей. Из этой вот подземной тюрьмы дед мой на улицу вышел. Как-то сам пошаманил, вышел на улицу белоголовым орлом стал. Орлом обернувшись, на завалинке у входа в тюрьму вот так сидит. Потом милиционеры ходят, его ищут: старик-селькуп убежал из тюрьмы. Все снаружи у входа стоят. А потом вот смотрят – этот орел – это и есть Тама.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95275" y="0"/>
            <a:ext cx="9439275" cy="6858000"/>
          </a:xfr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57188" y="857250"/>
            <a:ext cx="84248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Это дед сидит, он тоже белоголовый (седой) был. Ну что будет делать! Потом вот отправили его, опять пытать стали. Потом поставили, из ружья выстрелили. Из ружья выстрелили, у деда изо рта наружу только дым вышел. мой дедушка еще стоит, не убили его. Потом спрашивать стали: “Ты как жил?” Он так сказал: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95275" y="0"/>
            <a:ext cx="9439275" cy="6858000"/>
          </a:xfr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14313" y="1000125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>
                <a:solidFill>
                  <a:schemeClr val="bg1"/>
                </a:solidFill>
              </a:rPr>
              <a:t>“</a:t>
            </a:r>
            <a:r>
              <a:rPr lang="ru-RU" sz="3200" i="1">
                <a:solidFill>
                  <a:schemeClr val="bg1"/>
                </a:solidFill>
              </a:rPr>
              <a:t>У меня работников не было. Я сам своим трудом как живу, так и живу. Сыновья у меня: один пастух, другой рыбак. Тяжело больные люди ко мне приходят, я их лечу</a:t>
            </a:r>
            <a:r>
              <a:rPr lang="en-US" sz="3200" i="1">
                <a:solidFill>
                  <a:schemeClr val="bg1"/>
                </a:solidFill>
              </a:rPr>
              <a:t>”</a:t>
            </a:r>
            <a:r>
              <a:rPr lang="ru-RU" sz="3200" i="1">
                <a:solidFill>
                  <a:schemeClr val="bg1"/>
                </a:solidFill>
              </a:rPr>
              <a:t>. И сейчас еще вылеченные им люди живут. Вот такой доктор был</a:t>
            </a:r>
            <a:r>
              <a:rPr lang="en-US" sz="3200" i="1">
                <a:solidFill>
                  <a:schemeClr val="bg1"/>
                </a:solidFill>
              </a:rPr>
              <a:t>..</a:t>
            </a:r>
            <a:r>
              <a:rPr lang="ru-RU" sz="3200" i="1">
                <a:solidFill>
                  <a:schemeClr val="bg1"/>
                </a:solidFill>
              </a:rPr>
              <a:t>. Потом моего деда домой отпустили. И он тут и умер здесь, на Худосее. Там стоит надгробие сделано, он же сам делал, два журавля на памятнике стоят».</a:t>
            </a:r>
            <a:r>
              <a:rPr lang="en-US" sz="3200" i="1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0200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10287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Содержимое 2" descr="IMG_3776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28600" y="0"/>
            <a:ext cx="10287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Содержимое 2" descr="IMG_4110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442913" y="-142875"/>
            <a:ext cx="10823576" cy="7215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Содержимое 2" descr="IMG_4195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765175" y="-357188"/>
            <a:ext cx="11466513" cy="7643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Содержимое 3" descr="IMG_4224.JP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028858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786688"/>
          </a:xfrm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395288" y="5929313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800" i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m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0"/>
            <a:ext cx="10269538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Содержимое 3" descr="SKE7.png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801813" y="0"/>
            <a:ext cx="6005512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IMG_0463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-228600" y="0"/>
            <a:ext cx="10287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5288" y="1357313"/>
            <a:ext cx="842486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200" i="1" dirty="0">
                <a:solidFill>
                  <a:schemeClr val="bg1"/>
                </a:solidFill>
              </a:rPr>
              <a:t>В автобиографиях встречаются два типа рассказов о шаманах: </a:t>
            </a:r>
          </a:p>
          <a:p>
            <a:pPr marL="514350" indent="-514350">
              <a:buFontTx/>
              <a:buAutoNum type="arabicParenR"/>
              <a:defRPr/>
            </a:pPr>
            <a:r>
              <a:rPr lang="ru-RU" sz="3200" i="1" dirty="0">
                <a:solidFill>
                  <a:schemeClr val="bg1"/>
                </a:solidFill>
              </a:rPr>
              <a:t>воспоминания о шаманских камланиях, на которых довелось присутствовать («сидеть») рассказчику, и </a:t>
            </a:r>
          </a:p>
          <a:p>
            <a:pPr marL="514350" indent="-514350">
              <a:buFontTx/>
              <a:buAutoNum type="arabicParenR"/>
              <a:defRPr/>
            </a:pPr>
            <a:r>
              <a:rPr lang="ru-RU" sz="3200" i="1" dirty="0">
                <a:solidFill>
                  <a:schemeClr val="bg1"/>
                </a:solidFill>
              </a:rPr>
              <a:t>семейные предания о предках или родственниках-шаманах.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95275" y="0"/>
            <a:ext cx="9439275" cy="6858000"/>
          </a:xfrm>
          <a:noFill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1214438"/>
            <a:ext cx="8424862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Рассказы о камланиях, как правило, вполне реалистичны, а четкости приводимого в них описания деталей шаманского костюма и элементов ритуала могли бы позавидовать этнографы, хотя для большинства рассказчиков, людей далеко не молодых, это воспоминания из времен их далекого детства или юности.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1010158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-295275" y="0"/>
            <a:ext cx="9439275" cy="6858000"/>
          </a:xfrm>
          <a:noFill/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14313" y="1000125"/>
            <a:ext cx="8572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При этом во многих рассказах присутствует важный эпизод, объясняющий четкость описания и демонстрирующий механизм ретрансляции традиционной культуры: старшие родственники, приведшие ребенка или подростка на камлание, наставляют его: </a:t>
            </a:r>
          </a:p>
          <a:p>
            <a:r>
              <a:rPr lang="ru-RU" sz="3200" i="1">
                <a:solidFill>
                  <a:schemeClr val="bg1"/>
                </a:solidFill>
              </a:rPr>
              <a:t>«Смотри хорошенько и запоминай!»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101006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171450"/>
            <a:ext cx="9993313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5476</TotalTime>
  <Words>1150</Words>
  <Application>Microsoft Office PowerPoint</Application>
  <PresentationFormat>Экран (4:3)</PresentationFormat>
  <Paragraphs>46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Olga</cp:lastModifiedBy>
  <cp:revision>116</cp:revision>
  <dcterms:created xsi:type="dcterms:W3CDTF">2009-04-07T21:17:55Z</dcterms:created>
  <dcterms:modified xsi:type="dcterms:W3CDTF">2014-09-05T07:34:59Z</dcterms:modified>
</cp:coreProperties>
</file>